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audio1.wav" ContentType="audio/wav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48" r:id="rId1"/>
    <p:sldMasterId id="2147483652" r:id="rId2"/>
    <p:sldMasterId id="2147483656" r:id="rId3"/>
  </p:sldMasterIdLst>
  <p:notesMasterIdLst>
    <p:notesMasterId r:id="rId43"/>
  </p:notesMasterIdLst>
  <p:sldIdLst>
    <p:sldId id="304" r:id="rId4"/>
    <p:sldId id="298" r:id="rId5"/>
    <p:sldId id="258" r:id="rId6"/>
    <p:sldId id="314" r:id="rId7"/>
    <p:sldId id="315" r:id="rId8"/>
    <p:sldId id="318" r:id="rId9"/>
    <p:sldId id="346" r:id="rId10"/>
    <p:sldId id="354" r:id="rId11"/>
    <p:sldId id="355" r:id="rId12"/>
    <p:sldId id="357" r:id="rId13"/>
    <p:sldId id="356" r:id="rId14"/>
    <p:sldId id="358" r:id="rId15"/>
    <p:sldId id="359" r:id="rId16"/>
    <p:sldId id="348" r:id="rId17"/>
    <p:sldId id="366" r:id="rId18"/>
    <p:sldId id="371" r:id="rId19"/>
    <p:sldId id="367" r:id="rId20"/>
    <p:sldId id="368" r:id="rId21"/>
    <p:sldId id="370" r:id="rId22"/>
    <p:sldId id="369" r:id="rId23"/>
    <p:sldId id="351" r:id="rId24"/>
    <p:sldId id="349" r:id="rId25"/>
    <p:sldId id="347" r:id="rId26"/>
    <p:sldId id="350" r:id="rId27"/>
    <p:sldId id="352" r:id="rId28"/>
    <p:sldId id="353" r:id="rId29"/>
    <p:sldId id="328" r:id="rId30"/>
    <p:sldId id="361" r:id="rId31"/>
    <p:sldId id="360" r:id="rId32"/>
    <p:sldId id="363" r:id="rId33"/>
    <p:sldId id="364" r:id="rId34"/>
    <p:sldId id="362" r:id="rId35"/>
    <p:sldId id="332" r:id="rId36"/>
    <p:sldId id="301" r:id="rId37"/>
    <p:sldId id="335" r:id="rId38"/>
    <p:sldId id="372" r:id="rId39"/>
    <p:sldId id="303" r:id="rId40"/>
    <p:sldId id="344" r:id="rId41"/>
    <p:sldId id="373" r:id="rId4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AD7B"/>
    <a:srgbClr val="00C878"/>
    <a:srgbClr val="F6BE00"/>
    <a:srgbClr val="55A064"/>
    <a:srgbClr val="0A6446"/>
    <a:srgbClr val="098F66"/>
    <a:srgbClr val="00EAB7"/>
    <a:srgbClr val="FFFFFF"/>
    <a:srgbClr val="FFC878"/>
    <a:srgbClr val="0DC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0" autoAdjust="0"/>
    <p:restoredTop sz="94660" autoAdjust="0"/>
  </p:normalViewPr>
  <p:slideViewPr>
    <p:cSldViewPr>
      <p:cViewPr varScale="1">
        <p:scale>
          <a:sx n="137" d="100"/>
          <a:sy n="137" d="100"/>
        </p:scale>
        <p:origin x="81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B18BB-639C-42BE-B0DE-21E803C82813}" type="datetimeFigureOut">
              <a:rPr lang="zh-CN" altLang="en-US" smtClean="0"/>
              <a:pPr/>
              <a:t>2019/5/28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B1B66-F3EE-4F0D-95E9-FE23E9477C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39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3B1B66-F3EE-4F0D-95E9-FE23E9477C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4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34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56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6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Vert">
          <a:fgClr>
            <a:schemeClr val="accent2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93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Vert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80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Vert">
          <a:fgClr>
            <a:schemeClr val="accent2">
              <a:lumMod val="75000"/>
            </a:schemeClr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461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70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openxmlformats.org/officeDocument/2006/relationships/audio" Target="NULL" TargetMode="External"/><Relationship Id="rId2" Type="http://schemas.microsoft.com/office/2007/relationships/media" Target="../media/media2.wav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ianshu.com/p/d2db07709c0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audio" Target="../media/audio1.wav"/><Relationship Id="rId5" Type="http://schemas.openxmlformats.org/officeDocument/2006/relationships/oleObject" Target="../embeddings/oleObject1.bin"/><Relationship Id="rId6" Type="http://schemas.openxmlformats.org/officeDocument/2006/relationships/package" Target="../embeddings/Microsoft_Word___1.docx"/><Relationship Id="rId7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4" Type="http://schemas.openxmlformats.org/officeDocument/2006/relationships/oleObject" Target="../embeddings/oleObject2.bin"/><Relationship Id="rId5" Type="http://schemas.openxmlformats.org/officeDocument/2006/relationships/package" Target="../embeddings/Microsoft_Word___2.docx"/><Relationship Id="rId6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0541" y="2536977"/>
            <a:ext cx="267413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霸笔笔记</a:t>
            </a:r>
            <a:endParaRPr lang="en-US" altLang="zh-CN" sz="40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（安卓</a:t>
            </a: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382" y="4357696"/>
            <a:ext cx="3905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小组：高兴欣 王晨旭 倪嘉玲</a:t>
            </a:r>
          </a:p>
        </p:txBody>
      </p:sp>
      <p:pic>
        <p:nvPicPr>
          <p:cNvPr id="14" name="winxp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756576" y="-884634"/>
            <a:ext cx="609600" cy="6096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832681" y="926559"/>
            <a:ext cx="1429852" cy="1429852"/>
            <a:chOff x="1232831" y="1748812"/>
            <a:chExt cx="1645876" cy="1645876"/>
          </a:xfrm>
        </p:grpSpPr>
        <p:sp>
          <p:nvSpPr>
            <p:cNvPr id="2" name="圆角矩形 1"/>
            <p:cNvSpPr/>
            <p:nvPr/>
          </p:nvSpPr>
          <p:spPr>
            <a:xfrm>
              <a:off x="1232831" y="1748812"/>
              <a:ext cx="1645876" cy="16458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508" y="2080468"/>
              <a:ext cx="1592765" cy="88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BUBY</a:t>
              </a:r>
              <a:endParaRPr lang="zh-CN" altLang="en-US" sz="44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3296627" y="2614141"/>
            <a:ext cx="408368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1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3518"/>
            <a:ext cx="698842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11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7814"/>
            <a:ext cx="7247186" cy="434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405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5" y="267494"/>
            <a:ext cx="639897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954760" y="4693632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待办事项模块</a:t>
            </a:r>
            <a:r>
              <a:rPr lang="en-US" altLang="zh-CN" dirty="0"/>
              <a:t>5</a:t>
            </a:r>
            <a:r>
              <a:rPr lang="zh-CN" altLang="en-US" dirty="0"/>
              <a:t>以及日程模块</a:t>
            </a:r>
            <a:r>
              <a:rPr lang="en-US" altLang="zh-CN" dirty="0"/>
              <a:t>6</a:t>
            </a:r>
            <a:r>
              <a:rPr lang="zh-CN" altLang="en-US" dirty="0"/>
              <a:t>也同笔记和日记的测试模块一致</a:t>
            </a:r>
          </a:p>
        </p:txBody>
      </p:sp>
    </p:spTree>
    <p:extLst>
      <p:ext uri="{BB962C8B-B14F-4D97-AF65-F5344CB8AC3E}">
        <p14:creationId xmlns:p14="http://schemas.microsoft.com/office/powerpoint/2010/main" val="65003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9502"/>
            <a:ext cx="721481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967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03648" y="1378057"/>
            <a:ext cx="6768752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① 单元测试情况</a:t>
            </a:r>
          </a:p>
        </p:txBody>
      </p:sp>
    </p:spTree>
    <p:extLst>
      <p:ext uri="{BB962C8B-B14F-4D97-AF65-F5344CB8AC3E}">
        <p14:creationId xmlns:p14="http://schemas.microsoft.com/office/powerpoint/2010/main" val="1252469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2699792" y="166425"/>
            <a:ext cx="478522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>
                <a:solidFill>
                  <a:schemeClr val="accent2"/>
                </a:solidFill>
              </a:rPr>
              <a:t>注册模块测试</a:t>
            </a:r>
          </a:p>
        </p:txBody>
      </p:sp>
      <p:pic>
        <p:nvPicPr>
          <p:cNvPr id="20482" name="Picture 2" descr="C:\Users\NIJIAL~1\AppData\Local\Temp\WeChat Files\3496313227236620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77" y="987574"/>
            <a:ext cx="2160240" cy="38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NIJIAL~1\AppData\Local\Temp\WeChat Files\6326243326524788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174" y="983043"/>
            <a:ext cx="2160241" cy="38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156450" y="2237926"/>
            <a:ext cx="19875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20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此时进入登陆界面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23528" y="2209293"/>
            <a:ext cx="19875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20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邮箱不能为空</a:t>
            </a:r>
          </a:p>
        </p:txBody>
      </p:sp>
    </p:spTree>
    <p:extLst>
      <p:ext uri="{BB962C8B-B14F-4D97-AF65-F5344CB8AC3E}">
        <p14:creationId xmlns:p14="http://schemas.microsoft.com/office/powerpoint/2010/main" val="55548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NIJIAL~1\AppData\Local\Temp\WeChat Files\19553931393328269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97"/>
            <a:ext cx="2652590" cy="413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NIJIAL~1\AppData\Local\Temp\WeChat Files\3931764152401974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59356"/>
            <a:ext cx="2736304" cy="426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059832" y="51470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accent2"/>
                </a:solidFill>
                <a:latin typeface="Calibri" pitchFamily="34" charset="0"/>
                <a:ea typeface="微软雅黑" pitchFamily="34" charset="-122"/>
              </a:rPr>
              <a:t>登陆模块测试</a:t>
            </a:r>
          </a:p>
        </p:txBody>
      </p:sp>
    </p:spTree>
    <p:extLst>
      <p:ext uri="{BB962C8B-B14F-4D97-AF65-F5344CB8AC3E}">
        <p14:creationId xmlns:p14="http://schemas.microsoft.com/office/powerpoint/2010/main" val="393681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3059832" y="244475"/>
            <a:ext cx="47132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>
                <a:solidFill>
                  <a:schemeClr val="accent2"/>
                </a:solidFill>
              </a:rPr>
              <a:t>功能模块测试</a:t>
            </a:r>
          </a:p>
        </p:txBody>
      </p:sp>
      <p:pic>
        <p:nvPicPr>
          <p:cNvPr id="21507" name="Picture 3" descr="C:\Users\NIJIAL~1\AppData\Local\Temp\WeChat Files\963809381083562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52" y="952500"/>
            <a:ext cx="2201800" cy="391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NIJIAL~1\AppData\Local\Temp\WeChat Files\2192482506116842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003" y="952500"/>
            <a:ext cx="2174762" cy="386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3059832" y="2263324"/>
            <a:ext cx="1784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accent2"/>
                </a:solidFill>
              </a:rPr>
              <a:t>列表里有各个分类，可自定义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164288" y="2427734"/>
            <a:ext cx="1784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accent2"/>
                </a:solidFill>
              </a:rPr>
              <a:t>所有显示全部笔记记录</a:t>
            </a:r>
          </a:p>
        </p:txBody>
      </p:sp>
    </p:spTree>
    <p:extLst>
      <p:ext uri="{BB962C8B-B14F-4D97-AF65-F5344CB8AC3E}">
        <p14:creationId xmlns:p14="http://schemas.microsoft.com/office/powerpoint/2010/main" val="4236333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NIJIAL~1\AppData\Local\Temp\WeChat Files\8921081047409265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83518"/>
            <a:ext cx="2256700" cy="40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NIJIAL~1\AppData\Local\Temp\WeChat Files\4431473647946009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55526"/>
            <a:ext cx="2239973" cy="398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399428" y="1419622"/>
            <a:ext cx="1784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不同分类显示不同记录</a:t>
            </a:r>
            <a:endParaRPr lang="zh-CN" altLang="zh-CN" sz="1800" dirty="0">
              <a:solidFill>
                <a:schemeClr val="accent2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26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NIJIAL~1\AppData\Local\Temp\WeChat Files\9192432274560557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3163"/>
            <a:ext cx="2448272" cy="435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NIJIAL~1\AppData\Local\Temp\WeChat Files\3153595417269633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278" y="433163"/>
            <a:ext cx="2418090" cy="42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399428" y="1419622"/>
            <a:ext cx="17843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长按并拖动手指可以调整笔记文件夹顺序</a:t>
            </a:r>
            <a:endParaRPr lang="zh-CN" altLang="zh-CN" sz="1800" dirty="0">
              <a:solidFill>
                <a:schemeClr val="accent2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73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3478"/>
            <a:ext cx="162709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组内人员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210" y="866612"/>
            <a:ext cx="2446459" cy="31162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项目经理：高兴欣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13575809175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9448113663</a:t>
            </a:r>
          </a:p>
          <a:p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组员：倪嘉玲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15988890403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790561739</a:t>
            </a:r>
          </a:p>
          <a:p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组员：王晨旭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13588268977</a:t>
            </a:r>
          </a:p>
          <a:p>
            <a:r>
              <a:rPr lang="en-US" altLang="zh-CN" dirty="0"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657370304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1545" y="1986149"/>
            <a:ext cx="3878055" cy="7155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latin typeface="楷体" pitchFamily="49" charset="-122"/>
                <a:ea typeface="楷体" pitchFamily="49" charset="-122"/>
              </a:rPr>
              <a:t>项目指导者</a:t>
            </a:r>
            <a:r>
              <a:rPr lang="en-US" altLang="zh-CN" sz="2100" dirty="0"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100" dirty="0">
                <a:latin typeface="楷体" pitchFamily="49" charset="-122"/>
                <a:ea typeface="楷体" pitchFamily="49" charset="-122"/>
              </a:rPr>
              <a:t>验收者：杨枨</a:t>
            </a:r>
            <a:endParaRPr lang="en-US" altLang="zh-CN" sz="2100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100" dirty="0"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sz="2100" dirty="0" err="1">
                <a:latin typeface="楷体" pitchFamily="49" charset="-122"/>
                <a:ea typeface="楷体" pitchFamily="49" charset="-122"/>
              </a:rPr>
              <a:t>HolleyYang</a:t>
            </a:r>
            <a:endParaRPr lang="zh-CN" altLang="en-US" sz="21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388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2555776" y="232392"/>
            <a:ext cx="47132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>
                <a:solidFill>
                  <a:schemeClr val="accent2"/>
                </a:solidFill>
              </a:rPr>
              <a:t>删除功能模块测试</a:t>
            </a:r>
          </a:p>
        </p:txBody>
      </p:sp>
      <p:pic>
        <p:nvPicPr>
          <p:cNvPr id="23554" name="Picture 2" descr="C:\Users\NIJIAL~1\AppData\Local\Temp\WeChat Files\3840889217746902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9582"/>
            <a:ext cx="2022674" cy="35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059832" y="1444620"/>
            <a:ext cx="1784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18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点右上角可见删除选项</a:t>
            </a:r>
            <a:endParaRPr lang="zh-CN" altLang="zh-CN" sz="1800" dirty="0">
              <a:solidFill>
                <a:schemeClr val="accent2"/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942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03648" y="1378057"/>
            <a:ext cx="6768752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② 集成测试情况</a:t>
            </a:r>
          </a:p>
        </p:txBody>
      </p:sp>
    </p:spTree>
    <p:extLst>
      <p:ext uri="{BB962C8B-B14F-4D97-AF65-F5344CB8AC3E}">
        <p14:creationId xmlns:p14="http://schemas.microsoft.com/office/powerpoint/2010/main" val="113817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23528" y="791986"/>
            <a:ext cx="85042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dirty="0"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zh-CN" sz="3200" dirty="0">
                <a:latin typeface="隶书" pitchFamily="49" charset="-122"/>
                <a:ea typeface="隶书" pitchFamily="49" charset="-122"/>
              </a:rPr>
              <a:t>先对主控制模块进行测试，将存根程序代替所有直接附属与主控制模块的模块。</a:t>
            </a:r>
          </a:p>
          <a:p>
            <a:r>
              <a:rPr lang="en-US" altLang="zh-CN" sz="3200" dirty="0">
                <a:latin typeface="隶书" pitchFamily="49" charset="-122"/>
                <a:ea typeface="隶书" pitchFamily="49" charset="-122"/>
              </a:rPr>
              <a:t>2.</a:t>
            </a:r>
            <a:r>
              <a:rPr lang="zh-CN" altLang="en-US" sz="3200" dirty="0">
                <a:latin typeface="隶书" pitchFamily="49" charset="-122"/>
                <a:ea typeface="隶书" pitchFamily="49" charset="-122"/>
              </a:rPr>
              <a:t>每次用一个实际</a:t>
            </a:r>
            <a:r>
              <a:rPr lang="zh-CN" altLang="zh-CN" sz="3200" dirty="0">
                <a:latin typeface="隶书" pitchFamily="49" charset="-122"/>
                <a:ea typeface="隶书" pitchFamily="49" charset="-122"/>
              </a:rPr>
              <a:t>模块代换一个存根程序。</a:t>
            </a:r>
          </a:p>
          <a:p>
            <a:r>
              <a:rPr lang="en-US" altLang="zh-CN" sz="3200" dirty="0">
                <a:latin typeface="隶书" pitchFamily="49" charset="-122"/>
                <a:ea typeface="隶书" pitchFamily="49" charset="-122"/>
              </a:rPr>
              <a:t>3.</a:t>
            </a:r>
            <a:r>
              <a:rPr lang="zh-CN" altLang="zh-CN" sz="3200" dirty="0">
                <a:latin typeface="隶书" pitchFamily="49" charset="-122"/>
                <a:ea typeface="隶书" pitchFamily="49" charset="-122"/>
              </a:rPr>
              <a:t>在结合进一个模块的同时进行测试</a:t>
            </a:r>
          </a:p>
          <a:p>
            <a:r>
              <a:rPr lang="en-US" altLang="zh-CN" sz="3200" dirty="0">
                <a:latin typeface="隶书" pitchFamily="49" charset="-122"/>
                <a:ea typeface="隶书" pitchFamily="49" charset="-122"/>
              </a:rPr>
              <a:t>4.</a:t>
            </a:r>
            <a:r>
              <a:rPr lang="zh-CN" altLang="zh-CN" sz="3200" dirty="0">
                <a:latin typeface="隶书" pitchFamily="49" charset="-122"/>
                <a:ea typeface="隶书" pitchFamily="49" charset="-122"/>
              </a:rPr>
              <a:t>在不断进行回归测试</a:t>
            </a:r>
          </a:p>
          <a:p>
            <a:r>
              <a:rPr lang="en-US" altLang="zh-CN" sz="3200" dirty="0">
                <a:latin typeface="隶书" pitchFamily="49" charset="-122"/>
                <a:ea typeface="隶书" pitchFamily="49" charset="-122"/>
              </a:rPr>
              <a:t>5.</a:t>
            </a:r>
            <a:r>
              <a:rPr lang="zh-CN" altLang="zh-CN" sz="3200" dirty="0">
                <a:latin typeface="隶书" pitchFamily="49" charset="-122"/>
                <a:ea typeface="隶书" pitchFamily="49" charset="-122"/>
              </a:rPr>
              <a:t>重复以上步骤。</a:t>
            </a:r>
          </a:p>
        </p:txBody>
      </p:sp>
    </p:spTree>
    <p:extLst>
      <p:ext uri="{BB962C8B-B14F-4D97-AF65-F5344CB8AC3E}">
        <p14:creationId xmlns:p14="http://schemas.microsoft.com/office/powerpoint/2010/main" val="2225585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2962141" y="-20538"/>
            <a:ext cx="331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>
                <a:solidFill>
                  <a:schemeClr val="accent2"/>
                </a:solidFill>
              </a:rPr>
              <a:t>宽度优先法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512" y="392247"/>
            <a:ext cx="9323512" cy="46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06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05048" y="771550"/>
            <a:ext cx="817086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latin typeface="隶书" pitchFamily="49" charset="-122"/>
                <a:ea typeface="隶书" pitchFamily="49" charset="-122"/>
              </a:rPr>
              <a:t>    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首先对注册模块进行测试。将登陆模块代换一个存根程序，同时测试上面模块。再将设置模块与功能选择模块代换存根程序，同时测试以上模块，针对新增的功能，用回归测试，检测软件全部功能的代表性用例。再将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修改信息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同步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依次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代换设置模块的存根程序。同时检测以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上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模块。再将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日程功能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待办功能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笔记功能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日记功能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依次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代换存根程序，同时检测以上模块。</a:t>
            </a:r>
            <a:endParaRPr lang="zh-CN" altLang="en-US" sz="28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275856" y="63525"/>
            <a:ext cx="242924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/>
              <a:t>测试过程</a:t>
            </a:r>
          </a:p>
        </p:txBody>
      </p:sp>
    </p:spTree>
    <p:extLst>
      <p:ext uri="{BB962C8B-B14F-4D97-AF65-F5344CB8AC3E}">
        <p14:creationId xmlns:p14="http://schemas.microsoft.com/office/powerpoint/2010/main" val="1113957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275856" y="63525"/>
            <a:ext cx="242924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r>
              <a:rPr lang="zh-CN" altLang="en-US" sz="4000" dirty="0"/>
              <a:t>测试过程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536" y="1203598"/>
            <a:ext cx="85725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   再将修改个性签名模块，修改邮箱模块，修改密码模块依次代换存根程序，同时检测以上模块。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将用户反馈模块，版本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更新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用户信息同步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模块代换存根程序，同时检测以上模块。再将添加模块，删除模块，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查询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模块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依次</a:t>
            </a:r>
            <a:r>
              <a:rPr lang="zh-CN" altLang="zh-CN" sz="2800" dirty="0">
                <a:latin typeface="隶书" pitchFamily="49" charset="-122"/>
                <a:ea typeface="隶书" pitchFamily="49" charset="-122"/>
              </a:rPr>
              <a:t>代换存根程序，检测以上程序。最后，将所有功能模块结合在一起，进行检测。</a:t>
            </a:r>
          </a:p>
        </p:txBody>
      </p:sp>
    </p:spTree>
    <p:extLst>
      <p:ext uri="{BB962C8B-B14F-4D97-AF65-F5344CB8AC3E}">
        <p14:creationId xmlns:p14="http://schemas.microsoft.com/office/powerpoint/2010/main" val="288141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03648" y="1378057"/>
            <a:ext cx="6768752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③ 确认测试情况 </a:t>
            </a:r>
          </a:p>
        </p:txBody>
      </p:sp>
    </p:spTree>
    <p:extLst>
      <p:ext uri="{BB962C8B-B14F-4D97-AF65-F5344CB8AC3E}">
        <p14:creationId xmlns:p14="http://schemas.microsoft.com/office/powerpoint/2010/main" val="235614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9512" y="47633"/>
            <a:ext cx="8568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latin typeface="隶书" panose="02010509060101010101" pitchFamily="49" charset="-122"/>
                <a:ea typeface="隶书" panose="02010509060101010101" pitchFamily="49" charset="-122"/>
              </a:rPr>
              <a:t>Alpha</a:t>
            </a: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时间：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2018.5.24</a:t>
            </a:r>
            <a:endParaRPr lang="zh-CN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地点：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理四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421</a:t>
            </a:r>
            <a:endParaRPr lang="zh-CN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人员：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罗雁楠</a:t>
            </a:r>
            <a:endParaRPr lang="zh-CN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测试结果：在三位开发人员的“指导下”，该同学对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霸笔笔记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的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已开发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功能用了一遍，同时仔细审核了一下自己原先的需求定义。认为该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与自己理想需求存在一定的差异。有如下差异：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、界面设计不够理想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 2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时间轴功能仍在开发中 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、仍然存在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部分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功能模块问题</a:t>
            </a:r>
            <a:endParaRPr lang="en-US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在操作方面，该同学认为还算比较简单，难度不大。</a:t>
            </a:r>
          </a:p>
        </p:txBody>
      </p:sp>
    </p:spTree>
    <p:extLst>
      <p:ext uri="{BB962C8B-B14F-4D97-AF65-F5344CB8AC3E}">
        <p14:creationId xmlns:p14="http://schemas.microsoft.com/office/powerpoint/2010/main" val="3658862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472" y="438286"/>
            <a:ext cx="9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dirty="0">
                <a:latin typeface="+mn-ea"/>
                <a:ea typeface="+mn-ea"/>
              </a:rPr>
              <a:t>Beta</a:t>
            </a:r>
            <a:endParaRPr lang="zh-CN" altLang="zh-CN" sz="4400" b="1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时间：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2018.5.22-2018.5.26</a:t>
            </a:r>
            <a:endParaRPr lang="zh-CN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方式：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App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里的用户反馈</a:t>
            </a: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人员：部分计算学院大一大二学生，部分外语学院大二学生</a:t>
            </a:r>
          </a:p>
          <a:p>
            <a:pPr>
              <a:defRPr/>
            </a:pP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测试结果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及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存在的问题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en-US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、界面简单，不美观</a:t>
            </a:r>
            <a:endParaRPr lang="en-US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defRPr/>
            </a:pP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设置功能中</a:t>
            </a:r>
            <a:r>
              <a:rPr lang="zh-CN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存在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2870730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03648" y="1378057"/>
            <a:ext cx="6768752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④ 白盒测试情况</a:t>
            </a:r>
          </a:p>
        </p:txBody>
      </p:sp>
    </p:spTree>
    <p:extLst>
      <p:ext uri="{BB962C8B-B14F-4D97-AF65-F5344CB8AC3E}">
        <p14:creationId xmlns:p14="http://schemas.microsoft.com/office/powerpoint/2010/main" val="33948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1803486" y="2931790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3808" y="123478"/>
            <a:ext cx="3188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/CONTENTS</a:t>
            </a:r>
            <a:endParaRPr lang="zh-CN" altLang="en-US" sz="3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806344" y="1563638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2658" y="3003798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使用工具及文献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806344" y="2211710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9417" y="163564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09418" y="2283718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项目测试情况</a:t>
            </a:r>
          </a:p>
        </p:txBody>
      </p:sp>
      <p:pic>
        <p:nvPicPr>
          <p:cNvPr id="33" name="背景音乐11_小清新《美好未来》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931.380859"/>
                </p14:media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773344" y="-921221"/>
            <a:ext cx="609600" cy="609600"/>
          </a:xfrm>
          <a:prstGeom prst="rect">
            <a:avLst/>
          </a:prstGeom>
        </p:spPr>
      </p:pic>
      <p:sp>
        <p:nvSpPr>
          <p:cNvPr id="30" name="圆角矩形 29"/>
          <p:cNvSpPr/>
          <p:nvPr/>
        </p:nvSpPr>
        <p:spPr>
          <a:xfrm>
            <a:off x="1806344" y="3554601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15598" y="3619350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绩效考核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47964" y="2353263"/>
            <a:ext cx="46805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注：由于第一次进行</a:t>
            </a:r>
            <a:r>
              <a:rPr lang="en-US" altLang="zh-CN" sz="1050" dirty="0"/>
              <a:t>app</a:t>
            </a:r>
            <a:r>
              <a:rPr lang="zh-CN" altLang="en-US" sz="1050" dirty="0"/>
              <a:t>白盒测试，不是很明白该如何进行</a:t>
            </a:r>
            <a:r>
              <a:rPr lang="en-US" altLang="zh-CN" sz="1050" dirty="0"/>
              <a:t>app</a:t>
            </a:r>
            <a:r>
              <a:rPr lang="zh-CN" altLang="en-US" sz="1050" dirty="0"/>
              <a:t>白盒测试，从网上查找了资料。</a:t>
            </a:r>
            <a:endParaRPr lang="en-US" altLang="zh-CN" sz="1050" dirty="0"/>
          </a:p>
          <a:p>
            <a:r>
              <a:rPr lang="en-US" altLang="zh-CN" sz="1050" dirty="0">
                <a:hlinkClick r:id="rId2"/>
              </a:rPr>
              <a:t>https://www.jianshu.com/p/d2db07709c01</a:t>
            </a:r>
            <a:endParaRPr lang="zh-CN" alt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95486"/>
            <a:ext cx="81369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一：安装、卸载测试</a:t>
            </a:r>
            <a:endParaRPr lang="zh-CN" altLang="en-US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、直接安装：启动和功能点 </a:t>
            </a:r>
            <a:endParaRPr lang="en-US" altLang="zh-CN" sz="1200" dirty="0"/>
          </a:p>
          <a:p>
            <a:r>
              <a:rPr lang="zh-CN" altLang="en-US" sz="1200" dirty="0"/>
              <a:t>可以</a:t>
            </a:r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、覆盖安装：新版本是否能继承老版本用户数据（比如用户资料、收藏、浏览历史等）</a:t>
            </a:r>
            <a:endParaRPr lang="en-US" altLang="zh-CN" sz="1200" dirty="0"/>
          </a:p>
          <a:p>
            <a:r>
              <a:rPr lang="zh-CN" altLang="en-US" sz="1200" dirty="0"/>
              <a:t>因为还没有新版本，此项待测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、卸载安装：是否能正常卸载，卸载成功后是否可以正常安装使用</a:t>
            </a:r>
            <a:endParaRPr lang="en-US" altLang="zh-CN" sz="1200" dirty="0"/>
          </a:p>
          <a:p>
            <a:r>
              <a:rPr lang="zh-CN" altLang="en-US" sz="1200" dirty="0"/>
              <a:t>可以</a:t>
            </a:r>
            <a:endParaRPr lang="en-US" altLang="zh-CN" sz="1200" dirty="0"/>
          </a:p>
          <a:p>
            <a:r>
              <a:rPr lang="zh-CN" altLang="en-US" sz="1200" b="1" dirty="0"/>
              <a:t>二：升级测试</a:t>
            </a:r>
            <a:endParaRPr lang="zh-CN" altLang="en-US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、升级覆盖安装</a:t>
            </a:r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、下载后手动覆盖安装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、跨版本升级、升级后可以正常使用。</a:t>
            </a:r>
            <a:endParaRPr lang="en-US" altLang="zh-CN" sz="1200" dirty="0"/>
          </a:p>
          <a:p>
            <a:r>
              <a:rPr lang="zh-CN" altLang="en-US" sz="1200" dirty="0"/>
              <a:t>未升级，此阶段待测</a:t>
            </a:r>
          </a:p>
          <a:p>
            <a:r>
              <a:rPr lang="zh-CN" altLang="en-US" sz="1200" b="1" dirty="0"/>
              <a:t>三：功能测试</a:t>
            </a:r>
            <a:endParaRPr lang="zh-CN" altLang="en-US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、功能点</a:t>
            </a:r>
            <a:endParaRPr lang="en-US" altLang="zh-CN" sz="1200" dirty="0"/>
          </a:p>
          <a:p>
            <a:r>
              <a:rPr lang="zh-CN" altLang="en-US" sz="1200" dirty="0"/>
              <a:t>可以正常添加删除修改笔记</a:t>
            </a:r>
          </a:p>
          <a:p>
            <a:r>
              <a:rPr lang="zh-CN" altLang="en-US" sz="1200" b="1" dirty="0"/>
              <a:t>四：各种网络状态下进行的测试</a:t>
            </a:r>
            <a:endParaRPr lang="zh-CN" altLang="en-US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、移动：</a:t>
            </a:r>
            <a:r>
              <a:rPr lang="en-US" altLang="zh-CN" sz="1200" dirty="0"/>
              <a:t>2G</a:t>
            </a:r>
            <a:r>
              <a:rPr lang="zh-CN" altLang="en-US" sz="1200" dirty="0"/>
              <a:t>、</a:t>
            </a:r>
            <a:r>
              <a:rPr lang="en-US" altLang="zh-CN" sz="1200" dirty="0"/>
              <a:t>3G</a:t>
            </a:r>
            <a:r>
              <a:rPr lang="zh-CN" altLang="en-US" sz="1200" dirty="0"/>
              <a:t>、</a:t>
            </a:r>
            <a:r>
              <a:rPr lang="en-US" altLang="zh-CN" sz="1200" dirty="0"/>
              <a:t>4G</a:t>
            </a:r>
            <a:br>
              <a:rPr lang="en-US" altLang="zh-CN" sz="1200" dirty="0"/>
            </a:br>
            <a:r>
              <a:rPr lang="en-US" altLang="zh-CN" sz="1200" dirty="0"/>
              <a:t>2</a:t>
            </a:r>
            <a:r>
              <a:rPr lang="zh-CN" altLang="en-US" sz="1200" dirty="0"/>
              <a:t>、联通：</a:t>
            </a:r>
            <a:r>
              <a:rPr lang="en-US" altLang="zh-CN" sz="1200" dirty="0"/>
              <a:t>3G</a:t>
            </a:r>
            <a:r>
              <a:rPr lang="zh-CN" altLang="en-US" sz="1200" dirty="0"/>
              <a:t>、</a:t>
            </a:r>
            <a:r>
              <a:rPr lang="en-US" altLang="zh-CN" sz="1200" dirty="0"/>
              <a:t>4G</a:t>
            </a:r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wifi</a:t>
            </a:r>
            <a:endParaRPr lang="en-US" altLang="zh-CN" sz="1200" dirty="0"/>
          </a:p>
          <a:p>
            <a:r>
              <a:rPr lang="zh-CN" altLang="en-US" sz="1200" dirty="0"/>
              <a:t>还未开启云服务，暂时不需要网络，即任何情况都可使用</a:t>
            </a:r>
            <a:endParaRPr lang="en-US" altLang="zh-CN" sz="1200" dirty="0"/>
          </a:p>
          <a:p>
            <a:r>
              <a:rPr lang="zh-CN" altLang="en-US" sz="1200" b="1" dirty="0"/>
              <a:t>五： 中断性测试</a:t>
            </a:r>
            <a:endParaRPr lang="zh-CN" altLang="en-US" sz="1200" dirty="0"/>
          </a:p>
          <a:p>
            <a:r>
              <a:rPr lang="zh-CN" altLang="en-US" sz="1200" dirty="0"/>
              <a:t>如突然来电、短信弹出、闹钟、</a:t>
            </a:r>
            <a:r>
              <a:rPr lang="en-US" altLang="zh-CN" sz="1200" dirty="0"/>
              <a:t>QQ</a:t>
            </a:r>
            <a:r>
              <a:rPr lang="zh-CN" altLang="en-US" sz="1200" dirty="0"/>
              <a:t>聊天信息、微信、低电量等是</a:t>
            </a:r>
            <a:r>
              <a:rPr lang="en-US" altLang="zh-CN" sz="1200" dirty="0"/>
              <a:t>app</a:t>
            </a:r>
            <a:r>
              <a:rPr lang="zh-CN" altLang="en-US" sz="1200" dirty="0"/>
              <a:t>能否正常使用</a:t>
            </a:r>
            <a:endParaRPr lang="en-US" altLang="zh-CN" sz="1200" dirty="0"/>
          </a:p>
          <a:p>
            <a:r>
              <a:rPr lang="zh-CN" altLang="en-US" sz="1200" dirty="0"/>
              <a:t>可以</a:t>
            </a:r>
          </a:p>
          <a:p>
            <a:r>
              <a:rPr lang="zh-CN" altLang="en-US" sz="1200" b="1" dirty="0"/>
              <a:t>六：</a:t>
            </a:r>
            <a:r>
              <a:rPr lang="en-US" altLang="zh-CN" sz="1200" b="1" dirty="0"/>
              <a:t>app</a:t>
            </a:r>
            <a:r>
              <a:rPr lang="zh-CN" altLang="en-US" sz="1200" b="1" dirty="0"/>
              <a:t>切换测试</a:t>
            </a:r>
            <a:endParaRPr lang="zh-CN" altLang="en-US" sz="1200" dirty="0"/>
          </a:p>
          <a:p>
            <a:r>
              <a:rPr lang="zh-CN" altLang="en-US" sz="1200" dirty="0"/>
              <a:t>最小化、多个</a:t>
            </a:r>
            <a:r>
              <a:rPr lang="en-US" altLang="zh-CN" sz="1200" dirty="0"/>
              <a:t>app</a:t>
            </a:r>
            <a:r>
              <a:rPr lang="zh-CN" altLang="en-US" sz="1200" dirty="0"/>
              <a:t>客户切换、关机、待机后</a:t>
            </a:r>
            <a:r>
              <a:rPr lang="en-US" altLang="zh-CN" sz="1200" dirty="0"/>
              <a:t>app</a:t>
            </a:r>
            <a:r>
              <a:rPr lang="zh-CN" altLang="en-US" sz="1200" dirty="0"/>
              <a:t>能否正常使用</a:t>
            </a:r>
            <a:endParaRPr lang="en-US" altLang="zh-CN" sz="1200" dirty="0"/>
          </a:p>
          <a:p>
            <a:r>
              <a:rPr lang="zh-CN" altLang="en-US" sz="1200" dirty="0"/>
              <a:t>可以</a:t>
            </a:r>
          </a:p>
        </p:txBody>
      </p:sp>
    </p:spTree>
    <p:extLst>
      <p:ext uri="{BB962C8B-B14F-4D97-AF65-F5344CB8AC3E}">
        <p14:creationId xmlns:p14="http://schemas.microsoft.com/office/powerpoint/2010/main" val="418149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03648" y="1378057"/>
            <a:ext cx="6768752" cy="14401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</a:rPr>
              <a:t>⑤黑盒测试情况</a:t>
            </a:r>
          </a:p>
        </p:txBody>
      </p:sp>
    </p:spTree>
    <p:extLst>
      <p:ext uri="{BB962C8B-B14F-4D97-AF65-F5344CB8AC3E}">
        <p14:creationId xmlns:p14="http://schemas.microsoft.com/office/powerpoint/2010/main" val="577074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>
            <a:spLocks noChangeArrowheads="1"/>
          </p:cNvSpPr>
          <p:nvPr/>
        </p:nvSpPr>
        <p:spPr bwMode="auto">
          <a:xfrm>
            <a:off x="107504" y="411510"/>
            <a:ext cx="11503198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功能的有效性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:</a:t>
            </a:r>
            <a:endParaRPr lang="zh-CN" altLang="zh-CN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通过操作实际做出的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app</a:t>
            </a:r>
            <a:r>
              <a:rPr lang="zh-CN" altLang="zh-CN" dirty="0">
                <a:latin typeface="隶书" pitchFamily="49" charset="-122"/>
                <a:ea typeface="隶书" pitchFamily="49" charset="-122"/>
              </a:rPr>
              <a:t>，操作体验各个模块的相关功能</a:t>
            </a:r>
          </a:p>
          <a:p>
            <a:endParaRPr lang="en-US" altLang="zh-CN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输入的类型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通过输入</a:t>
            </a:r>
            <a:r>
              <a:rPr lang="zh-CN" altLang="en-US" dirty="0">
                <a:latin typeface="隶书" pitchFamily="49" charset="-122"/>
                <a:ea typeface="隶书" pitchFamily="49" charset="-122"/>
              </a:rPr>
              <a:t>的文本记录</a:t>
            </a:r>
            <a:r>
              <a:rPr lang="zh-CN" altLang="zh-CN" dirty="0">
                <a:latin typeface="隶书" pitchFamily="49" charset="-122"/>
                <a:ea typeface="隶书" pitchFamily="49" charset="-122"/>
              </a:rPr>
              <a:t>看程序是否达成目的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特定的输入数据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在一些的输入点内，通过输入特例值来判断该模块是否有效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系统的承受能力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对数据采集的地方进行大量的数据输入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特殊的组合情况</a:t>
            </a: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对一些特殊的输入组合进行检验</a:t>
            </a:r>
          </a:p>
          <a:p>
            <a:endParaRPr lang="en-US" altLang="zh-CN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zh-CN" dirty="0">
                <a:latin typeface="隶书" pitchFamily="49" charset="-122"/>
                <a:ea typeface="隶书" pitchFamily="49" charset="-122"/>
              </a:rPr>
              <a:t>发现的问题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:</a:t>
            </a:r>
          </a:p>
          <a:p>
            <a:r>
              <a:rPr lang="zh-CN" altLang="en-US" dirty="0">
                <a:latin typeface="隶书" pitchFamily="49" charset="-122"/>
                <a:ea typeface="隶书" pitchFamily="49" charset="-122"/>
              </a:rPr>
              <a:t>删除记录后无法恢复</a:t>
            </a:r>
            <a:endParaRPr lang="zh-CN" altLang="zh-CN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dirty="0">
                <a:latin typeface="隶书" pitchFamily="49" charset="-122"/>
                <a:ea typeface="隶书" pitchFamily="49" charset="-122"/>
              </a:rPr>
              <a:t>账号注册功能仍有</a:t>
            </a:r>
            <a:r>
              <a:rPr lang="en-US" altLang="zh-CN" dirty="0">
                <a:latin typeface="隶书" pitchFamily="49" charset="-122"/>
                <a:ea typeface="隶书" pitchFamily="49" charset="-122"/>
              </a:rPr>
              <a:t>bug</a:t>
            </a:r>
          </a:p>
          <a:p>
            <a:r>
              <a:rPr lang="zh-CN" altLang="en-US" dirty="0">
                <a:latin typeface="隶书" pitchFamily="49" charset="-122"/>
                <a:ea typeface="隶书" pitchFamily="49" charset="-122"/>
              </a:rPr>
              <a:t>账号登陆界面可能会有闪退</a:t>
            </a:r>
            <a:endParaRPr lang="zh-CN" altLang="zh-CN" dirty="0"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6179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727824" y="699542"/>
            <a:ext cx="1260000" cy="1708160"/>
            <a:chOff x="7272680" y="1635646"/>
            <a:chExt cx="1260000" cy="170816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7272680" y="1976577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" name="文本框 4"/>
            <p:cNvSpPr txBox="1"/>
            <p:nvPr/>
          </p:nvSpPr>
          <p:spPr>
            <a:xfrm>
              <a:off x="7510445" y="1635646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347864" y="1203598"/>
            <a:ext cx="3604715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使用工具及文献</a:t>
            </a: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283968" y="2859782"/>
            <a:ext cx="4391396" cy="151430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一、开发过程中涉及到的工具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二、参考文献</a:t>
            </a:r>
          </a:p>
        </p:txBody>
      </p:sp>
    </p:spTree>
    <p:extLst>
      <p:ext uri="{BB962C8B-B14F-4D97-AF65-F5344CB8AC3E}">
        <p14:creationId xmlns:p14="http://schemas.microsoft.com/office/powerpoint/2010/main" val="4287138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787336"/>
            <a:ext cx="34563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i="0" u="none" strike="noStrike" kern="8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配置管理工具</a:t>
            </a:r>
            <a:r>
              <a:rPr kumimoji="0" lang="en-US" altLang="zh-CN" sz="1600" i="0" u="none" strike="noStrike" kern="800" cap="none" spc="1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Git</a:t>
            </a:r>
            <a:endParaRPr kumimoji="0" lang="zh-CN" altLang="zh-CN" sz="1600" i="0" u="none" strike="noStrike" kern="8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i="0" u="none" strike="noStrike" kern="8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项目管理工具</a:t>
            </a:r>
            <a:r>
              <a:rPr kumimoji="0" lang="en-US" altLang="zh-CN" sz="1600" i="0" u="none" strike="noStrike" kern="8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Microsoft Project</a:t>
            </a:r>
            <a:endParaRPr kumimoji="0" lang="zh-CN" altLang="zh-CN" sz="1600" i="0" u="none" strike="noStrike" kern="8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i="0" u="none" strike="noStrike" kern="8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界面原型设计工具</a:t>
            </a: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墨刀</a:t>
            </a:r>
            <a:endParaRPr lang="en-US" altLang="zh-CN" sz="1600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8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绘图工具 亿图图示</a:t>
            </a:r>
            <a:endParaRPr kumimoji="0" lang="en-US" altLang="zh-CN" sz="1600" i="0" u="none" strike="noStrike" kern="800" cap="none" spc="1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需求分析软件</a:t>
            </a: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Rational Rose</a:t>
            </a:r>
            <a:endParaRPr lang="zh-CN" altLang="zh-CN" sz="1600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JAVA</a:t>
            </a:r>
            <a:r>
              <a:rPr lang="zh-CN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语言编写程序</a:t>
            </a: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Eclipse</a:t>
            </a:r>
          </a:p>
          <a:p>
            <a:pPr>
              <a:lnSpc>
                <a:spcPct val="150000"/>
              </a:lnSpc>
              <a:defRPr/>
            </a:pPr>
            <a:r>
              <a:rPr lang="zh-CN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数据库工具</a:t>
            </a: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即将用到</a:t>
            </a:r>
            <a:r>
              <a:rPr lang="en-US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zh-CN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功能测试工具、性能测试工具</a:t>
            </a:r>
            <a:r>
              <a:rPr lang="en-US" altLang="zh-CN" sz="1600" kern="800" spc="100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LoadRunner</a:t>
            </a:r>
            <a:endParaRPr lang="en-US" altLang="zh-CN" sz="1600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1600" kern="800" spc="1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缺陷跟踪系统工具</a:t>
            </a:r>
            <a:r>
              <a:rPr lang="en-US" altLang="zh-CN" sz="1600" kern="800" spc="100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Bugzilla</a:t>
            </a:r>
            <a:endParaRPr lang="zh-CN" altLang="zh-CN" sz="1600" kern="800" spc="1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7711" y="2674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参考书籍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7711" y="1275606"/>
            <a:ext cx="4608512" cy="261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欧阳燊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 Android Studio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开发实战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第二版）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清华大学出版社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.2018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巅峰卓越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.Android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应用开发从入门到精通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人民邮电出版社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.2016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张海藩 牟永敏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软件工程导论（第六版）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清华大学出版社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.2013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sz="16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数据库系统开发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65A3864-AD93-498C-995E-48013AB7161E}"/>
              </a:ext>
            </a:extLst>
          </p:cNvPr>
          <p:cNvSpPr txBox="1"/>
          <p:nvPr/>
        </p:nvSpPr>
        <p:spPr>
          <a:xfrm>
            <a:off x="539552" y="267494"/>
            <a:ext cx="148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800" spc="100" dirty="0">
                <a:solidFill>
                  <a:prstClr val="blac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工具</a:t>
            </a:r>
            <a:endParaRPr lang="en-US" altLang="zh-CN" sz="2400" kern="800" spc="100" dirty="0">
              <a:solidFill>
                <a:prstClr val="blac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720962"/>
      </p:ext>
    </p:extLst>
  </p:cSld>
  <p:clrMapOvr>
    <a:masterClrMapping/>
  </p:clrMapOvr>
  <p:transition spd="slow" advClick="0" advTm="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223768" y="195486"/>
            <a:ext cx="1260000" cy="1708160"/>
            <a:chOff x="5641371" y="555526"/>
            <a:chExt cx="1260000" cy="170816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5641371" y="923623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" name="文本框 4"/>
            <p:cNvSpPr txBox="1"/>
            <p:nvPr/>
          </p:nvSpPr>
          <p:spPr>
            <a:xfrm>
              <a:off x="5762833" y="555526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695477" y="808862"/>
            <a:ext cx="5188891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项目计划更新及小组评价</a:t>
            </a:r>
          </a:p>
        </p:txBody>
      </p:sp>
    </p:spTree>
    <p:extLst>
      <p:ext uri="{BB962C8B-B14F-4D97-AF65-F5344CB8AC3E}">
        <p14:creationId xmlns:p14="http://schemas.microsoft.com/office/powerpoint/2010/main" val="1071268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3478"/>
            <a:ext cx="8676456" cy="4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14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23478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本次作业的小组分工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186625"/>
              </p:ext>
            </p:extLst>
          </p:nvPr>
        </p:nvGraphicFramePr>
        <p:xfrm>
          <a:off x="1907704" y="771550"/>
          <a:ext cx="5405437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文档" r:id="rId6" imgW="5405504" imgH="4308784" progId="Word.Document.12">
                  <p:embed/>
                </p:oleObj>
              </mc:Choice>
              <mc:Fallback>
                <p:oleObj name="文档" r:id="rId6" imgW="5405504" imgH="43087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07704" y="771550"/>
                        <a:ext cx="5405437" cy="430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490540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23478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317428"/>
              </p:ext>
            </p:extLst>
          </p:nvPr>
        </p:nvGraphicFramePr>
        <p:xfrm>
          <a:off x="2755900" y="539750"/>
          <a:ext cx="363061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文档" r:id="rId5" imgW="5641479" imgH="6314349" progId="Word.Document.12">
                  <p:embed/>
                </p:oleObj>
              </mc:Choice>
              <mc:Fallback>
                <p:oleObj name="文档" r:id="rId5" imgW="5641479" imgH="63143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55900" y="539750"/>
                        <a:ext cx="363061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313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1-原创素材\4_ks02\PPT\PPT-0_小图标\1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96" y="1761926"/>
            <a:ext cx="542840" cy="69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2475" y="3435846"/>
            <a:ext cx="2875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3874" y="4013071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5" name="椭圆 4"/>
          <p:cNvSpPr/>
          <p:nvPr/>
        </p:nvSpPr>
        <p:spPr>
          <a:xfrm>
            <a:off x="4491608" y="91382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91608" y="314606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rot="5400000">
            <a:off x="5616116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5400000">
            <a:off x="3383868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 rot="2700000">
            <a:off x="5283283" y="1242313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 rot="2700000">
            <a:off x="3704845" y="2820751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 rot="8100000">
            <a:off x="5283283" y="2832607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 rot="8100000">
            <a:off x="3704845" y="125416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 rot="1320000">
            <a:off x="4911733" y="99222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 rot="1320000">
            <a:off x="4075519" y="306192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 rot="6720000">
            <a:off x="5533111" y="245609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 rot="6720000">
            <a:off x="3463407" y="161988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 rot="4020000">
            <a:off x="5522706" y="15933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 rot="4020000">
            <a:off x="3467910" y="246557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 rot="9420000">
            <a:off x="4926970" y="306786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 rot="9420000">
            <a:off x="4054762" y="10130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57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 animBg="1"/>
      <p:bldP spid="9" grpId="0" animBg="1"/>
      <p:bldP spid="12" grpId="0" animBg="1"/>
      <p:bldP spid="13" grpId="0" animBg="1"/>
      <p:bldP spid="20" grpId="0" animBg="1"/>
      <p:bldP spid="21" grpId="0" animBg="1"/>
      <p:bldP spid="18" grpId="0" animBg="1"/>
      <p:bldP spid="19" grpId="0" animBg="1"/>
      <p:bldP spid="51" grpId="0" animBg="1"/>
      <p:bldP spid="52" grpId="0" animBg="1"/>
      <p:bldP spid="49" grpId="0" animBg="1"/>
      <p:bldP spid="50" grpId="0" animBg="1"/>
      <p:bldP spid="45" grpId="0" animBg="1"/>
      <p:bldP spid="46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95736" y="2563586"/>
            <a:ext cx="3122370" cy="16244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AutoNum type="ea1ChsPeriod"/>
            </a:pPr>
            <a:r>
              <a:rPr kumimoji="1"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项目背景</a:t>
            </a:r>
            <a:endParaRPr kumimoji="1"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AutoNum type="ea1ChsPeriod"/>
            </a:pPr>
            <a:r>
              <a:rPr kumimoji="1"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代码规范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419872" y="431542"/>
            <a:ext cx="1260000" cy="1708160"/>
            <a:chOff x="3155951" y="1698642"/>
            <a:chExt cx="1260000" cy="1708160"/>
          </a:xfrm>
        </p:grpSpPr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3155951" y="2030825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3349525" y="1698642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4860032" y="515409"/>
            <a:ext cx="3621005" cy="280076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8800" spc="300" noProof="1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项目简介</a:t>
            </a:r>
            <a:endParaRPr lang="en-US" altLang="zh-CN" sz="8800" spc="300" noProof="1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18778" y="190184"/>
            <a:ext cx="5111750" cy="8921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spc="3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      项目背景</a:t>
            </a:r>
            <a:r>
              <a:rPr lang="zh-CN" altLang="en-US" sz="3200" spc="300" dirty="0">
                <a:solidFill>
                  <a:schemeClr val="accent2"/>
                </a:solidFill>
                <a:latin typeface="+mj-ea"/>
                <a:ea typeface="+mj-ea"/>
              </a:rPr>
              <a:t> </a:t>
            </a:r>
            <a:endParaRPr lang="en-US" altLang="zh-CN" sz="3200" spc="300" dirty="0">
              <a:solidFill>
                <a:schemeClr val="accent2"/>
              </a:solidFill>
              <a:latin typeface="+mj-ea"/>
              <a:ea typeface="+mj-ea"/>
            </a:endParaRPr>
          </a:p>
          <a:p>
            <a:pPr>
              <a:defRPr/>
            </a:pPr>
            <a:r>
              <a:rPr lang="en-US" altLang="zh-CN" sz="2000" spc="300" dirty="0">
                <a:solidFill>
                  <a:schemeClr val="accent2"/>
                </a:solidFill>
                <a:latin typeface="+mj-ea"/>
                <a:ea typeface="+mj-ea"/>
              </a:rPr>
              <a:t>   PRODUCT BACKGROUND</a:t>
            </a:r>
            <a:endParaRPr lang="zh-CN" altLang="en-US" sz="2000" spc="300" dirty="0">
              <a:solidFill>
                <a:schemeClr val="accent2"/>
              </a:solidFill>
              <a:latin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2288" y="1491630"/>
            <a:ext cx="38348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在现在的生活中，许多人都有共同的问题，比如最常见的就是拖延和健忘，时常喜欢把事情一拖再拖导致工作学习效率都不高，也经常有时候会忽然地“失忆”。因此我们希望开发一个方便随手记，具有时间轴的功能的软件，可以时刻提醒自己，养成高效率的习惯，也可以防止遗漏事项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75606"/>
            <a:ext cx="3649033" cy="26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55776" y="123478"/>
            <a:ext cx="403244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spc="300" dirty="0">
                <a:solidFill>
                  <a:schemeClr val="accent2"/>
                </a:solidFill>
                <a:latin typeface="隶书" pitchFamily="49" charset="-122"/>
                <a:ea typeface="隶书" pitchFamily="49" charset="-122"/>
              </a:rPr>
              <a:t>      代码规范</a:t>
            </a:r>
            <a:r>
              <a:rPr lang="zh-CN" altLang="en-US" sz="2800" spc="300" dirty="0">
                <a:solidFill>
                  <a:schemeClr val="accent2"/>
                </a:solidFill>
                <a:latin typeface="+mj-ea"/>
              </a:rPr>
              <a:t> </a:t>
            </a:r>
            <a:endParaRPr lang="en-US" altLang="zh-CN" sz="2800" spc="300" dirty="0">
              <a:solidFill>
                <a:schemeClr val="accent2"/>
              </a:solidFill>
              <a:latin typeface="+mj-ea"/>
            </a:endParaRPr>
          </a:p>
          <a:p>
            <a:pPr>
              <a:defRPr/>
            </a:pPr>
            <a:r>
              <a:rPr lang="en-US" altLang="zh-CN" spc="300" dirty="0">
                <a:solidFill>
                  <a:schemeClr val="accent2"/>
                </a:solidFill>
                <a:latin typeface="+mj-ea"/>
              </a:rPr>
              <a:t>         CODE RULES</a:t>
            </a:r>
            <a:endParaRPr lang="zh-CN" altLang="en-US" spc="300" dirty="0">
              <a:solidFill>
                <a:schemeClr val="accent2"/>
              </a:solidFill>
              <a:latin typeface="+mj-ea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179512" y="923697"/>
            <a:ext cx="8784976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1.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相关模块的名字统一采用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每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个单词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开始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首字母大写例如</a:t>
            </a:r>
            <a:r>
              <a:rPr lang="zh-CN" altLang="zh-CN" sz="2400" dirty="0" smtClean="0">
                <a:latin typeface="隶书" pitchFamily="49" charset="-122"/>
                <a:ea typeface="隶书" pitchFamily="49" charset="-122"/>
              </a:rPr>
              <a:t>：</a:t>
            </a:r>
            <a:r>
              <a:rPr lang="en-US" altLang="zh-CN" sz="2400" dirty="0" err="1">
                <a:latin typeface="隶书" pitchFamily="49" charset="-122"/>
                <a:ea typeface="隶书" pitchFamily="49" charset="-122"/>
              </a:rPr>
              <a:t>A</a:t>
            </a:r>
            <a:r>
              <a:rPr lang="en-US" altLang="zh-CN" sz="2400" dirty="0" err="1" smtClean="0">
                <a:latin typeface="隶书" pitchFamily="49" charset="-122"/>
                <a:ea typeface="隶书" pitchFamily="49" charset="-122"/>
              </a:rPr>
              <a:t>ddUser</a:t>
            </a:r>
            <a:endParaRPr lang="en-US" altLang="zh-CN" sz="2400" dirty="0">
              <a:latin typeface="隶书" pitchFamily="49" charset="-122"/>
              <a:ea typeface="隶书" pitchFamily="49" charset="-122"/>
            </a:endParaRPr>
          </a:p>
          <a:p>
            <a:endParaRPr lang="en-US" altLang="zh-CN" sz="2400" dirty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2.If()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后面统一使用大括号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{}</a:t>
            </a:r>
          </a:p>
          <a:p>
            <a:endParaRPr lang="zh-CN" altLang="zh-CN" sz="2400" dirty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3.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相关数据名字进行统一比如名字</a:t>
            </a:r>
            <a:r>
              <a:rPr lang="zh-CN" altLang="zh-CN" sz="2400" dirty="0" smtClean="0">
                <a:latin typeface="隶书" pitchFamily="49" charset="-122"/>
                <a:ea typeface="隶书" pitchFamily="49" charset="-122"/>
              </a:rPr>
              <a:t>：</a:t>
            </a:r>
            <a:r>
              <a:rPr lang="en-US" altLang="zh-CN" sz="2400" dirty="0" err="1"/>
              <a:t>UserAccount</a:t>
            </a:r>
            <a:r>
              <a:rPr lang="zh-CN" altLang="zh-CN" sz="2400" dirty="0"/>
              <a:t> 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密码</a:t>
            </a:r>
            <a:r>
              <a:rPr lang="zh-CN" altLang="zh-CN" sz="2400" dirty="0" smtClean="0">
                <a:latin typeface="隶书" pitchFamily="49" charset="-122"/>
                <a:ea typeface="隶书" pitchFamily="49" charset="-122"/>
              </a:rPr>
              <a:t>：</a:t>
            </a:r>
            <a:r>
              <a:rPr lang="en-US" altLang="zh-CN" sz="2400" dirty="0" err="1"/>
              <a:t>UserPassword</a:t>
            </a:r>
            <a:r>
              <a:rPr lang="zh-CN" altLang="zh-CN" sz="2400" dirty="0"/>
              <a:t> </a:t>
            </a:r>
            <a:endParaRPr lang="en-US" altLang="zh-CN" sz="2400" dirty="0">
              <a:latin typeface="隶书" pitchFamily="49" charset="-122"/>
              <a:ea typeface="隶书" pitchFamily="49" charset="-122"/>
            </a:endParaRPr>
          </a:p>
          <a:p>
            <a:endParaRPr lang="zh-CN" altLang="zh-CN" sz="2400" dirty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4.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若遇到可能会重复的代码，尽可能编写新的函数进行调用</a:t>
            </a:r>
            <a:endParaRPr lang="en-US" altLang="zh-CN" sz="2400" dirty="0">
              <a:latin typeface="隶书" pitchFamily="49" charset="-122"/>
              <a:ea typeface="隶书" pitchFamily="49" charset="-122"/>
            </a:endParaRPr>
          </a:p>
          <a:p>
            <a:endParaRPr lang="zh-CN" altLang="zh-CN" sz="2400" dirty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5.</a:t>
            </a:r>
            <a:r>
              <a:rPr lang="zh-CN" altLang="zh-CN" sz="2400" dirty="0">
                <a:latin typeface="隶书" pitchFamily="49" charset="-122"/>
                <a:ea typeface="隶书" pitchFamily="49" charset="-122"/>
              </a:rPr>
              <a:t>常量命名全部大写，单词间用下划线隔开</a:t>
            </a:r>
          </a:p>
        </p:txBody>
      </p:sp>
    </p:spTree>
    <p:extLst>
      <p:ext uri="{BB962C8B-B14F-4D97-AF65-F5344CB8AC3E}">
        <p14:creationId xmlns:p14="http://schemas.microsoft.com/office/powerpoint/2010/main" val="3434650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059832" y="195486"/>
            <a:ext cx="1260000" cy="1708160"/>
            <a:chOff x="5460070" y="915566"/>
            <a:chExt cx="1260000" cy="1708160"/>
          </a:xfrm>
        </p:grpSpPr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5460070" y="1283663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8" name="文本框 4"/>
            <p:cNvSpPr txBox="1"/>
            <p:nvPr/>
          </p:nvSpPr>
          <p:spPr>
            <a:xfrm>
              <a:off x="5678655" y="915566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572000" y="634355"/>
            <a:ext cx="3168352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项目测试情况</a:t>
            </a:r>
          </a:p>
        </p:txBody>
      </p:sp>
      <p:sp>
        <p:nvSpPr>
          <p:cNvPr id="10" name="矩形 9"/>
          <p:cNvSpPr/>
          <p:nvPr/>
        </p:nvSpPr>
        <p:spPr>
          <a:xfrm>
            <a:off x="1360240" y="2139702"/>
            <a:ext cx="4939952" cy="279018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一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单元测试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集成测试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三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确认测试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四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白盒测试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五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黑盒测试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184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35696" y="1088118"/>
            <a:ext cx="5832648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部分测试用例</a:t>
            </a:r>
          </a:p>
        </p:txBody>
      </p:sp>
    </p:spTree>
    <p:extLst>
      <p:ext uri="{BB962C8B-B14F-4D97-AF65-F5344CB8AC3E}">
        <p14:creationId xmlns:p14="http://schemas.microsoft.com/office/powerpoint/2010/main" val="35483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5486"/>
            <a:ext cx="7115100" cy="480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87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2890</TotalTime>
  <Words>1239</Words>
  <Application>Microsoft Macintosh PowerPoint</Application>
  <PresentationFormat>全屏显示(16:9)</PresentationFormat>
  <Paragraphs>165</Paragraphs>
  <Slides>39</Slides>
  <Notes>5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Arial</vt:lpstr>
      <vt:lpstr>Calibri</vt:lpstr>
      <vt:lpstr>Impact</vt:lpstr>
      <vt:lpstr>Open Sans</vt:lpstr>
      <vt:lpstr>黑体</vt:lpstr>
      <vt:lpstr>楷体</vt:lpstr>
      <vt:lpstr>隶书</vt:lpstr>
      <vt:lpstr>宋体</vt:lpstr>
      <vt:lpstr>微软雅黑</vt:lpstr>
      <vt:lpstr>Office 主题</vt:lpstr>
      <vt:lpstr>1_Office 主题</vt:lpstr>
      <vt:lpstr>2_Office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nijialing</dc:creator>
  <cp:lastModifiedBy>Microsoft Office 用户</cp:lastModifiedBy>
  <cp:revision>225</cp:revision>
  <dcterms:created xsi:type="dcterms:W3CDTF">2014-08-10T04:03:00Z</dcterms:created>
  <dcterms:modified xsi:type="dcterms:W3CDTF">2019-05-28T02:05:45Z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